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5" r:id="rId4"/>
    <p:sldId id="266" r:id="rId5"/>
    <p:sldId id="267" r:id="rId6"/>
    <p:sldId id="270" r:id="rId7"/>
    <p:sldId id="263" r:id="rId8"/>
    <p:sldId id="271" r:id="rId9"/>
    <p:sldId id="274" r:id="rId10"/>
    <p:sldId id="275" r:id="rId11"/>
    <p:sldId id="268" r:id="rId12"/>
    <p:sldId id="269" r:id="rId13"/>
    <p:sldId id="259" r:id="rId14"/>
    <p:sldId id="26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btescuelas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2F425-C235-475B-8D55-63ABAEE4FE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9038" y="950658"/>
            <a:ext cx="10170241" cy="2262781"/>
          </a:xfrm>
        </p:spPr>
        <p:txBody>
          <a:bodyPr>
            <a:normAutofit fontScale="90000"/>
          </a:bodyPr>
          <a:lstStyle/>
          <a:p>
            <a:pPr algn="ctr"/>
            <a:br>
              <a:rPr lang="es-AR" dirty="0">
                <a:latin typeface="Bahnschrift Light" panose="020B0502040204020203" pitchFamily="34" charset="0"/>
              </a:rPr>
            </a:br>
            <a:r>
              <a:rPr lang="es-AR" dirty="0">
                <a:latin typeface="Bahnschrift Light" panose="020B0502040204020203" pitchFamily="34" charset="0"/>
              </a:rPr>
              <a:t>PROGRAMA DBT STEPS-A</a:t>
            </a:r>
            <a:br>
              <a:rPr lang="es-AR" dirty="0">
                <a:latin typeface="Bahnschrift Light" panose="020B0502040204020203" pitchFamily="34" charset="0"/>
              </a:rPr>
            </a:br>
            <a:r>
              <a:rPr lang="es-AR" sz="3300" i="1" dirty="0" err="1">
                <a:latin typeface="Bahnschrift Light" panose="020B0502040204020203" pitchFamily="34" charset="0"/>
              </a:rPr>
              <a:t>Skills</a:t>
            </a:r>
            <a:r>
              <a:rPr lang="es-AR" sz="3300" i="1" dirty="0">
                <a:latin typeface="Bahnschrift Light" panose="020B0502040204020203" pitchFamily="34" charset="0"/>
              </a:rPr>
              <a:t> Training </a:t>
            </a:r>
            <a:r>
              <a:rPr lang="es-AR" sz="3300" i="1" dirty="0" err="1">
                <a:latin typeface="Bahnschrift Light" panose="020B0502040204020203" pitchFamily="34" charset="0"/>
              </a:rPr>
              <a:t>for</a:t>
            </a:r>
            <a:r>
              <a:rPr lang="es-AR" sz="3300" i="1" dirty="0">
                <a:latin typeface="Bahnschrift Light" panose="020B0502040204020203" pitchFamily="34" charset="0"/>
              </a:rPr>
              <a:t> </a:t>
            </a:r>
            <a:r>
              <a:rPr lang="es-AR" sz="3300" i="1" dirty="0" err="1">
                <a:latin typeface="Bahnschrift Light" panose="020B0502040204020203" pitchFamily="34" charset="0"/>
              </a:rPr>
              <a:t>Emotional</a:t>
            </a:r>
            <a:r>
              <a:rPr lang="es-AR" sz="3300" i="1" dirty="0">
                <a:latin typeface="Bahnschrift Light" panose="020B0502040204020203" pitchFamily="34" charset="0"/>
              </a:rPr>
              <a:t> </a:t>
            </a:r>
            <a:r>
              <a:rPr lang="es-AR" sz="3300" i="1" dirty="0" err="1">
                <a:latin typeface="Bahnschrift Light" panose="020B0502040204020203" pitchFamily="34" charset="0"/>
              </a:rPr>
              <a:t>Problem</a:t>
            </a:r>
            <a:r>
              <a:rPr lang="es-AR" sz="3300" i="1" dirty="0">
                <a:latin typeface="Bahnschrift Light" panose="020B0502040204020203" pitchFamily="34" charset="0"/>
              </a:rPr>
              <a:t> </a:t>
            </a:r>
            <a:r>
              <a:rPr lang="es-AR" sz="3300" i="1" dirty="0" err="1">
                <a:latin typeface="Bahnschrift Light" panose="020B0502040204020203" pitchFamily="34" charset="0"/>
              </a:rPr>
              <a:t>Solving</a:t>
            </a:r>
            <a:r>
              <a:rPr lang="es-AR" sz="3300" i="1" dirty="0">
                <a:latin typeface="Bahnschrift Light" panose="020B0502040204020203" pitchFamily="34" charset="0"/>
              </a:rPr>
              <a:t> </a:t>
            </a:r>
            <a:r>
              <a:rPr lang="es-AR" sz="3300" i="1" dirty="0" err="1">
                <a:latin typeface="Bahnschrift Light" panose="020B0502040204020203" pitchFamily="34" charset="0"/>
              </a:rPr>
              <a:t>for</a:t>
            </a:r>
            <a:r>
              <a:rPr lang="es-AR" sz="3300" i="1" dirty="0">
                <a:latin typeface="Bahnschrift Light" panose="020B0502040204020203" pitchFamily="34" charset="0"/>
              </a:rPr>
              <a:t> </a:t>
            </a:r>
            <a:r>
              <a:rPr lang="es-AR" sz="3300" i="1" dirty="0" err="1">
                <a:latin typeface="Bahnschrift Light" panose="020B0502040204020203" pitchFamily="34" charset="0"/>
              </a:rPr>
              <a:t>Adolescents</a:t>
            </a:r>
            <a:br>
              <a:rPr lang="es-AR" dirty="0">
                <a:latin typeface="Bahnschrift Light" panose="020B0502040204020203" pitchFamily="34" charset="0"/>
              </a:rPr>
            </a:br>
            <a:r>
              <a:rPr lang="es-AR" sz="3300" dirty="0">
                <a:latin typeface="Bahnschrift Light" panose="020B0502040204020203" pitchFamily="34" charset="0"/>
              </a:rPr>
              <a:t>Entrenamiento en Habilidades para Resolución de Problemas Emocionales para Adolescentes</a:t>
            </a:r>
            <a:br>
              <a:rPr lang="es-AR" dirty="0">
                <a:latin typeface="Bahnschrift Light" panose="020B0502040204020203" pitchFamily="34" charset="0"/>
              </a:rPr>
            </a:br>
            <a:endParaRPr lang="en-US" sz="2400" dirty="0">
              <a:latin typeface="Bahnschrift Light" panose="020B0502040204020203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BE48F5-2B5C-4F74-A47B-0B5396CD73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7841" y="3098800"/>
            <a:ext cx="10353040" cy="3759200"/>
          </a:xfrm>
        </p:spPr>
        <p:txBody>
          <a:bodyPr>
            <a:normAutofit lnSpcReduction="10000"/>
          </a:bodyPr>
          <a:lstStyle/>
          <a:p>
            <a:pPr algn="ctr"/>
            <a:r>
              <a:rPr lang="es-AR" sz="2400" dirty="0">
                <a:latin typeface="Bahnschrift Light" panose="020B0502040204020203" pitchFamily="34" charset="0"/>
              </a:rPr>
              <a:t>Habilidades sociales, de regulación emocional y de resolución de problemas para adolescentes en el ámbito educativo. </a:t>
            </a:r>
          </a:p>
          <a:p>
            <a:pPr algn="ctr"/>
            <a:r>
              <a:rPr lang="es-AR" sz="2400" dirty="0">
                <a:latin typeface="Bahnschrift Light" panose="020B0502040204020203" pitchFamily="34" charset="0"/>
              </a:rPr>
              <a:t>Estrategias de prevención de riesgo suicida y conductas impulsivas para educadores y alumnos.</a:t>
            </a:r>
          </a:p>
          <a:p>
            <a:pPr algn="ctr"/>
            <a:endParaRPr lang="es-AR" sz="2400" dirty="0">
              <a:latin typeface="Bahnschrift Light" panose="020B0502040204020203" pitchFamily="34" charset="0"/>
            </a:endParaRPr>
          </a:p>
          <a:p>
            <a:pPr algn="ctr"/>
            <a:r>
              <a:rPr lang="es-AR" sz="2400" dirty="0">
                <a:latin typeface="Bahnschrift Light" panose="020B0502040204020203" pitchFamily="34" charset="0"/>
              </a:rPr>
              <a:t>FUNDACIÓN FORO PARA </a:t>
            </a:r>
          </a:p>
          <a:p>
            <a:pPr algn="ctr"/>
            <a:r>
              <a:rPr lang="es-AR" sz="2400" dirty="0">
                <a:latin typeface="Bahnschrift Light" panose="020B0502040204020203" pitchFamily="34" charset="0"/>
              </a:rPr>
              <a:t>LA SALUD MENTAL</a:t>
            </a:r>
            <a:br>
              <a:rPr lang="es-AR" sz="2400" dirty="0">
                <a:latin typeface="Bahnschrift Light" panose="020B0502040204020203" pitchFamily="34" charset="0"/>
              </a:rPr>
            </a:br>
            <a:endParaRPr lang="es-AR" sz="2400" dirty="0">
              <a:latin typeface="Bahnschrift Light" panose="020B0502040204020203" pitchFamily="34" charset="0"/>
            </a:endParaRPr>
          </a:p>
          <a:p>
            <a:pPr algn="ctr"/>
            <a:r>
              <a:rPr lang="es-AR" sz="2400" dirty="0">
                <a:latin typeface="Bahnschrift Light" panose="020B0502040204020203" pitchFamily="34" charset="0"/>
              </a:rPr>
              <a:t>EQUIPO DBT ADOLESCENTES</a:t>
            </a:r>
            <a:endParaRPr lang="en-US" sz="2400" dirty="0">
              <a:latin typeface="Bahnschrift Light" panose="020B0502040204020203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038" y="4409713"/>
            <a:ext cx="2337156" cy="233970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502" y="4672257"/>
            <a:ext cx="1821441" cy="1814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789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EAE130-55C8-4EE7-8347-FC29109D2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dirty="0"/>
              <a:t>HERRAMIENTAS PARA AMBITOS NO CLINICOS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973336-041D-4B77-B59A-7F5357B36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9292" y="2377440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b="1" i="1" dirty="0" err="1"/>
              <a:t>Habilidades</a:t>
            </a:r>
            <a:r>
              <a:rPr lang="en-US" sz="3000" b="1" i="1" dirty="0"/>
              <a:t> de EFECTIVIDAD INTERPERSONAL</a:t>
            </a:r>
          </a:p>
          <a:p>
            <a:pPr marL="0" indent="0">
              <a:buNone/>
            </a:pPr>
            <a:endParaRPr lang="es-ES" b="1" dirty="0"/>
          </a:p>
          <a:p>
            <a:pPr marL="0" indent="0">
              <a:buNone/>
            </a:pPr>
            <a:r>
              <a:rPr lang="es-ES" b="1" dirty="0"/>
              <a:t>Apunta a los problemas de relación </a:t>
            </a:r>
          </a:p>
          <a:p>
            <a:pPr marL="0" indent="0">
              <a:buNone/>
            </a:pPr>
            <a:r>
              <a:rPr lang="es-ES" dirty="0"/>
              <a:t>Trabaja sobre:</a:t>
            </a:r>
          </a:p>
          <a:p>
            <a:r>
              <a:rPr lang="es-ES" dirty="0"/>
              <a:t> los patrones de acción que dificultan la mantención de relaciones o la consecución de los objetivos interpersonales. </a:t>
            </a:r>
          </a:p>
          <a:p>
            <a:r>
              <a:rPr lang="es-ES" dirty="0"/>
              <a:t>la baja capacidad de mantener el </a:t>
            </a:r>
            <a:r>
              <a:rPr lang="es-ES" dirty="0" err="1"/>
              <a:t>autorespeto</a:t>
            </a:r>
            <a:r>
              <a:rPr lang="es-ES" dirty="0"/>
              <a:t> que muestran muchos adolescentes. </a:t>
            </a:r>
          </a:p>
          <a:p>
            <a:r>
              <a:rPr lang="es-ES" dirty="0"/>
              <a:t>La tendencia al aislamiento o la soledad.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827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1835755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>
                <a:latin typeface="Bahnschrift Light" panose="020B0502040204020203" pitchFamily="34" charset="0"/>
              </a:rPr>
              <a:t>PROGRAMA PROPUESTO</a:t>
            </a:r>
            <a:br>
              <a:rPr lang="es-AR" dirty="0">
                <a:latin typeface="Bahnschrift Light" panose="020B0502040204020203" pitchFamily="34" charset="0"/>
              </a:rPr>
            </a:br>
            <a:r>
              <a:rPr lang="es-AR" dirty="0">
                <a:latin typeface="Bahnschrift Light" panose="020B0502040204020203" pitchFamily="34" charset="0"/>
              </a:rPr>
              <a:t>DBT STEPS A</a:t>
            </a:r>
            <a:br>
              <a:rPr lang="es-AR" dirty="0">
                <a:latin typeface="Bahnschrift Light" panose="020B0502040204020203" pitchFamily="34" charset="0"/>
              </a:rPr>
            </a:br>
            <a:br>
              <a:rPr lang="es-AR" dirty="0">
                <a:latin typeface="Bahnschrift Light" panose="020B0502040204020203" pitchFamily="34" charset="0"/>
              </a:rPr>
            </a:br>
            <a:endParaRPr lang="es-AR" dirty="0">
              <a:latin typeface="Bahnschrift Light" panose="020B0502040204020203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02846" y="2459864"/>
            <a:ext cx="8915400" cy="412535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s-AR" sz="2400" b="1" dirty="0">
                <a:latin typeface="Bahnschrift Light" panose="020B0502040204020203" pitchFamily="34" charset="0"/>
              </a:rPr>
              <a:t>PRIMER ETAPA: entrenamiento en habilidades para docentes y personal de escuelas en general (tutores, preceptores, directivos, profesionales de psicología, psicopedagogía y otros).</a:t>
            </a:r>
          </a:p>
          <a:p>
            <a:pPr algn="just">
              <a:lnSpc>
                <a:spcPct val="150000"/>
              </a:lnSpc>
            </a:pPr>
            <a:r>
              <a:rPr lang="es-AR" sz="2400" b="1" dirty="0">
                <a:latin typeface="Bahnschrift Light" panose="020B0502040204020203" pitchFamily="34" charset="0"/>
              </a:rPr>
              <a:t>SEGUNDA ETAPA: entrenamiento en las mismas habilidades, para alumnos o alumnos Y padres; o bien profundización para personal de la institución educativa incluyendo padres, para formación de multiplicadores.</a:t>
            </a:r>
          </a:p>
          <a:p>
            <a:pPr algn="just">
              <a:lnSpc>
                <a:spcPct val="150000"/>
              </a:lnSpc>
            </a:pPr>
            <a:endParaRPr lang="es-AR" sz="2400" b="1" dirty="0">
              <a:latin typeface="Bahnschrift Light" panose="020B0502040204020203" pitchFamily="34" charset="0"/>
            </a:endParaRPr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04861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89212" y="585472"/>
            <a:ext cx="8911687" cy="1548127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>
                <a:latin typeface="Bahnschrift Light" panose="020B0502040204020203" pitchFamily="34" charset="0"/>
              </a:rPr>
              <a:t>PRIMERA ETAPA: entrenamiento a docentes, tutores, directivos y profesionales de la institución educativa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s-AR" sz="2000" dirty="0">
                <a:latin typeface="Bahnschrift Light" panose="020B0502040204020203" pitchFamily="34" charset="0"/>
              </a:rPr>
              <a:t>Carga Horaria: 8 clases de 2 </a:t>
            </a:r>
            <a:r>
              <a:rPr lang="es-AR" sz="2000" dirty="0" err="1">
                <a:latin typeface="Bahnschrift Light" panose="020B0502040204020203" pitchFamily="34" charset="0"/>
              </a:rPr>
              <a:t>hs</a:t>
            </a:r>
            <a:r>
              <a:rPr lang="es-AR" sz="2000" dirty="0">
                <a:latin typeface="Bahnschrift Light" panose="020B0502040204020203" pitchFamily="34" charset="0"/>
              </a:rPr>
              <a:t> de duración o intensivo o </a:t>
            </a:r>
            <a:r>
              <a:rPr lang="es-AR" sz="2000" dirty="0" err="1">
                <a:latin typeface="Bahnschrift Light" panose="020B0502040204020203" pitchFamily="34" charset="0"/>
              </a:rPr>
              <a:t>semi</a:t>
            </a:r>
            <a:r>
              <a:rPr lang="es-AR" sz="2000" dirty="0">
                <a:latin typeface="Bahnschrift Light" panose="020B0502040204020203" pitchFamily="34" charset="0"/>
              </a:rPr>
              <a:t> intensivo 4 clases de 4 </a:t>
            </a:r>
            <a:r>
              <a:rPr lang="es-AR" sz="2000" dirty="0" err="1">
                <a:latin typeface="Bahnschrift Light" panose="020B0502040204020203" pitchFamily="34" charset="0"/>
              </a:rPr>
              <a:t>hs</a:t>
            </a:r>
            <a:r>
              <a:rPr lang="es-AR" sz="2000" dirty="0">
                <a:latin typeface="Bahnschrift Light" panose="020B0502040204020203" pitchFamily="34" charset="0"/>
              </a:rPr>
              <a:t>. Opción a realizarse en establecimiento escolar en horario a convenir o en la sede de FUNDACION FORO PARA LA SALUD MENTAL </a:t>
            </a:r>
            <a:r>
              <a:rPr lang="es-AR" sz="2000" dirty="0" err="1">
                <a:latin typeface="Bahnschrift Light" panose="020B0502040204020203" pitchFamily="34" charset="0"/>
              </a:rPr>
              <a:t>Olazabal</a:t>
            </a:r>
            <a:r>
              <a:rPr lang="es-AR" sz="2000" dirty="0">
                <a:latin typeface="Bahnschrift Light" panose="020B0502040204020203" pitchFamily="34" charset="0"/>
              </a:rPr>
              <a:t> 2015, CABA. Posibilidad de adaptar contenidos y carga horaria acorde a cada institución.</a:t>
            </a:r>
          </a:p>
          <a:p>
            <a:pPr algn="just">
              <a:lnSpc>
                <a:spcPct val="150000"/>
              </a:lnSpc>
            </a:pPr>
            <a:r>
              <a:rPr lang="es-AR" sz="2000" dirty="0">
                <a:latin typeface="Bahnschrift Light" panose="020B0502040204020203" pitchFamily="34" charset="0"/>
              </a:rPr>
              <a:t>Modalidad: práctica, participativa. Fichas y actividades impresas. Ejercicios grupales o individuales.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AR" sz="2000" dirty="0">
                <a:latin typeface="Bahnschrift Light" panose="020B0502040204020203" pitchFamily="34" charset="0"/>
              </a:rPr>
              <a:t>VER PROGRAMA DETALLADO EN WORD ADJUNTO.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123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F41CC-EDFA-468F-9BC8-8726B585C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dirty="0">
                <a:latin typeface="Bahnschrift Light" panose="020B0502040204020203" pitchFamily="34" charset="0"/>
              </a:rPr>
              <a:t>SEGUNDA ETAPA: entrenamiento a alumnos (contratación independiente)</a:t>
            </a:r>
            <a:endParaRPr lang="en-US" dirty="0">
              <a:latin typeface="Bahnschrift Light" panose="020B0502040204020203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F1B5C5-0B1E-4261-BE4D-D591E76AF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dirty="0"/>
          </a:p>
          <a:p>
            <a:pPr algn="just"/>
            <a:r>
              <a:rPr lang="es-AR" sz="2000" dirty="0">
                <a:latin typeface="Bahnschrift Light" panose="020B0502040204020203" pitchFamily="34" charset="0"/>
              </a:rPr>
              <a:t>Cantidad de horas: 16 o 32, en formato de dos horas por semana (o a convenir con la institución).</a:t>
            </a:r>
          </a:p>
          <a:p>
            <a:pPr algn="just"/>
            <a:endParaRPr lang="es-AR" sz="2000" dirty="0">
              <a:latin typeface="Bahnschrift Light" panose="020B0502040204020203" pitchFamily="34" charset="0"/>
            </a:endParaRPr>
          </a:p>
          <a:p>
            <a:pPr algn="just"/>
            <a:r>
              <a:rPr lang="es-AR" sz="2000" dirty="0">
                <a:latin typeface="Bahnschrift Light" panose="020B0502040204020203" pitchFamily="34" charset="0"/>
              </a:rPr>
              <a:t>Modalidad: práctica y participativa.  Con y sin participación de docentes y profesionales de la institución</a:t>
            </a:r>
          </a:p>
          <a:p>
            <a:pPr algn="just"/>
            <a:endParaRPr lang="es-AR" sz="2000" dirty="0">
              <a:latin typeface="Bahnschrift Light" panose="020B0502040204020203" pitchFamily="34" charset="0"/>
            </a:endParaRPr>
          </a:p>
          <a:p>
            <a:pPr algn="just"/>
            <a:r>
              <a:rPr lang="es-AR" sz="2000" dirty="0">
                <a:latin typeface="Bahnschrift Light" panose="020B0502040204020203" pitchFamily="34" charset="0"/>
              </a:rPr>
              <a:t>Alternativa: reemplazar entrenamiento a alumnos por un módulo de profundización para docentes y profesionales de 16 horas para complementar la primer etapa. </a:t>
            </a:r>
          </a:p>
        </p:txBody>
      </p:sp>
    </p:spTree>
    <p:extLst>
      <p:ext uri="{BB962C8B-B14F-4D97-AF65-F5344CB8AC3E}">
        <p14:creationId xmlns:p14="http://schemas.microsoft.com/office/powerpoint/2010/main" val="2845997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>
                <a:latin typeface="Bahnschrift Light" panose="020B0502040204020203" pitchFamily="34" charset="0"/>
              </a:rPr>
              <a:t>Contacto:</a:t>
            </a:r>
            <a:r>
              <a:rPr lang="es-AR" dirty="0"/>
              <a:t>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89927"/>
          </a:xfrm>
        </p:spPr>
        <p:txBody>
          <a:bodyPr/>
          <a:lstStyle/>
          <a:p>
            <a:pPr marL="0" indent="0" algn="ctr">
              <a:buNone/>
            </a:pPr>
            <a:r>
              <a:rPr lang="es-AR" b="1" dirty="0">
                <a:latin typeface="Bahnschrift Light" panose="020B0502040204020203" pitchFamily="34" charset="0"/>
              </a:rPr>
              <a:t>LIC. CAROLINA PRINCIPI</a:t>
            </a:r>
          </a:p>
          <a:p>
            <a:pPr marL="0" indent="0" algn="ctr">
              <a:buNone/>
            </a:pPr>
            <a:r>
              <a:rPr lang="es-AR" b="1" dirty="0">
                <a:latin typeface="Bahnschrift Light" panose="020B0502040204020203" pitchFamily="34" charset="0"/>
              </a:rPr>
              <a:t>LIC. ERICA YAMAMOTO</a:t>
            </a:r>
          </a:p>
          <a:p>
            <a:pPr marL="0" indent="0" algn="ctr">
              <a:buNone/>
            </a:pPr>
            <a:r>
              <a:rPr lang="es-AR" dirty="0">
                <a:latin typeface="Bahnschrift Light" panose="020B0502040204020203" pitchFamily="34" charset="0"/>
              </a:rPr>
              <a:t>EQUIPO DBT PARA ADOLESCENTES Y FAMILIAS</a:t>
            </a:r>
          </a:p>
          <a:p>
            <a:pPr marL="0" indent="0" algn="ctr">
              <a:buNone/>
            </a:pPr>
            <a:r>
              <a:rPr lang="es-AR" dirty="0">
                <a:latin typeface="Bahnschrift Light" panose="020B0502040204020203" pitchFamily="34" charset="0"/>
              </a:rPr>
              <a:t>EQUIPO DBT PARA ESCUELAS </a:t>
            </a:r>
          </a:p>
          <a:p>
            <a:pPr marL="0" indent="0" algn="ctr">
              <a:buNone/>
            </a:pPr>
            <a:r>
              <a:rPr lang="es-AR" dirty="0">
                <a:latin typeface="Bahnschrift Light" panose="020B0502040204020203" pitchFamily="34" charset="0"/>
              </a:rPr>
              <a:t>FUNDACIÓN FORO</a:t>
            </a:r>
          </a:p>
          <a:p>
            <a:pPr marL="0" indent="0" algn="ctr">
              <a:buNone/>
            </a:pPr>
            <a:r>
              <a:rPr lang="es-AR" dirty="0">
                <a:latin typeface="Bahnschrift Light" panose="020B0502040204020203" pitchFamily="34" charset="0"/>
                <a:hlinkClick r:id="rId2"/>
              </a:rPr>
              <a:t>dbtescuelas@gmail.com</a:t>
            </a:r>
            <a:endParaRPr lang="es-AR" dirty="0">
              <a:latin typeface="Bahnschrift Light" panose="020B0502040204020203" pitchFamily="34" charset="0"/>
            </a:endParaRPr>
          </a:p>
          <a:p>
            <a:pPr marL="0" indent="0" algn="ctr">
              <a:buNone/>
            </a:pPr>
            <a:r>
              <a:rPr lang="es-AR" b="1" i="1" dirty="0">
                <a:latin typeface="Bahnschrift Light" panose="020B0502040204020203" pitchFamily="34" charset="0"/>
              </a:rPr>
              <a:t>FUNDACIÓN FORO </a:t>
            </a:r>
          </a:p>
          <a:p>
            <a:pPr marL="0" indent="0" algn="ctr">
              <a:buNone/>
            </a:pPr>
            <a:r>
              <a:rPr lang="es-AR" b="1" i="1" dirty="0">
                <a:latin typeface="Bahnschrift Light" panose="020B0502040204020203" pitchFamily="34" charset="0"/>
              </a:rPr>
              <a:t>PARA LA SALUD MENTAL</a:t>
            </a:r>
          </a:p>
          <a:p>
            <a:pPr marL="0" indent="0" algn="ctr">
              <a:buNone/>
            </a:pPr>
            <a:r>
              <a:rPr lang="es-AR" b="1" i="1" dirty="0" err="1">
                <a:latin typeface="Bahnschrift Light" panose="020B0502040204020203" pitchFamily="34" charset="0"/>
              </a:rPr>
              <a:t>Olazabal</a:t>
            </a:r>
            <a:r>
              <a:rPr lang="es-AR" b="1" i="1" dirty="0">
                <a:latin typeface="Bahnschrift Light" panose="020B0502040204020203" pitchFamily="34" charset="0"/>
              </a:rPr>
              <a:t> 2015, CABA.</a:t>
            </a:r>
          </a:p>
          <a:p>
            <a:pPr marL="0" indent="0" algn="ctr">
              <a:buNone/>
            </a:pPr>
            <a:r>
              <a:rPr lang="es-AR" b="1" i="1" dirty="0">
                <a:latin typeface="Bahnschrift Light" panose="020B0502040204020203" pitchFamily="34" charset="0"/>
              </a:rPr>
              <a:t>(0054-11) 4787-6010 y 4787-1140</a:t>
            </a:r>
          </a:p>
          <a:p>
            <a:pPr marL="0" indent="0" algn="ctr">
              <a:buNone/>
            </a:pPr>
            <a:endParaRPr lang="es-AR" b="1" i="1" dirty="0"/>
          </a:p>
          <a:p>
            <a:pPr marL="0" indent="0" algn="ctr">
              <a:buNone/>
            </a:pPr>
            <a:endParaRPr lang="es-AR" dirty="0"/>
          </a:p>
          <a:p>
            <a:endParaRPr lang="es-AR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790" y="3721994"/>
            <a:ext cx="2499535" cy="250226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093" y="4044628"/>
            <a:ext cx="2103070" cy="2095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826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dirty="0">
                <a:latin typeface="Bahnschrift Light" panose="020B0502040204020203" pitchFamily="34" charset="0"/>
              </a:rPr>
              <a:t>DBT  o Terapia Dialéctico Comportamental</a:t>
            </a:r>
            <a:br>
              <a:rPr lang="es-AR" dirty="0"/>
            </a:br>
            <a:br>
              <a:rPr lang="es-AR" dirty="0"/>
            </a:b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356834" y="1622738"/>
            <a:ext cx="9147778" cy="4662152"/>
          </a:xfrm>
        </p:spPr>
        <p:txBody>
          <a:bodyPr/>
          <a:lstStyle/>
          <a:p>
            <a:pPr algn="just"/>
            <a:r>
              <a:rPr lang="es-AR" dirty="0">
                <a:latin typeface="Bahnschrift Light" panose="020B0502040204020203" pitchFamily="34" charset="0"/>
              </a:rPr>
              <a:t>La Terapia Dialéctica-Conductual (</a:t>
            </a:r>
            <a:r>
              <a:rPr lang="es-AR" dirty="0" err="1">
                <a:latin typeface="Bahnschrift Light" panose="020B0502040204020203" pitchFamily="34" charset="0"/>
              </a:rPr>
              <a:t>Dialectical</a:t>
            </a:r>
            <a:r>
              <a:rPr lang="es-AR" dirty="0">
                <a:latin typeface="Bahnschrift Light" panose="020B0502040204020203" pitchFamily="34" charset="0"/>
              </a:rPr>
              <a:t> </a:t>
            </a:r>
            <a:r>
              <a:rPr lang="es-AR" dirty="0" err="1">
                <a:latin typeface="Bahnschrift Light" panose="020B0502040204020203" pitchFamily="34" charset="0"/>
              </a:rPr>
              <a:t>Behavior</a:t>
            </a:r>
            <a:r>
              <a:rPr lang="es-AR" dirty="0">
                <a:latin typeface="Bahnschrift Light" panose="020B0502040204020203" pitchFamily="34" charset="0"/>
              </a:rPr>
              <a:t> </a:t>
            </a:r>
            <a:r>
              <a:rPr lang="es-AR" dirty="0" err="1">
                <a:latin typeface="Bahnschrift Light" panose="020B0502040204020203" pitchFamily="34" charset="0"/>
              </a:rPr>
              <a:t>Therapy</a:t>
            </a:r>
            <a:r>
              <a:rPr lang="es-AR" dirty="0">
                <a:latin typeface="Bahnschrift Light" panose="020B0502040204020203" pitchFamily="34" charset="0"/>
              </a:rPr>
              <a:t>, DBT; Linehan, 1993) es un tratamiento basado en la evidencia que fue originalmente desarrollado para adultos con riesgo de suicidio y que más tarde probó ser un tratamiento eficaz para las personas con diversos diagnósticos, que presentan como característica central la DESREGULACIÓN EMOCIONAL.</a:t>
            </a:r>
          </a:p>
          <a:p>
            <a:pPr algn="just"/>
            <a:r>
              <a:rPr lang="es-AR" dirty="0">
                <a:latin typeface="Bahnschrift Light" panose="020B0502040204020203" pitchFamily="34" charset="0"/>
              </a:rPr>
              <a:t>Posteriormente se realizó una adaptación para adolescentes y familias (J. RATHUS y A. MILLER, desde los ´90).</a:t>
            </a:r>
          </a:p>
          <a:p>
            <a:pPr algn="just"/>
            <a:r>
              <a:rPr lang="es-AR" dirty="0">
                <a:latin typeface="Bahnschrift Light" panose="020B0502040204020203" pitchFamily="34" charset="0"/>
              </a:rPr>
              <a:t>DBT es un programa intensivo y altamente estructurado que ha sido adaptado específicamente para adolescentes con desregulación emocional y conductas de autolesiones e ideación suicida.</a:t>
            </a:r>
          </a:p>
          <a:p>
            <a:pPr algn="just"/>
            <a:r>
              <a:rPr lang="es-AR" b="1" dirty="0">
                <a:latin typeface="Bahnschrift Light" panose="020B0502040204020203" pitchFamily="34" charset="0"/>
              </a:rPr>
              <a:t>Actualmente se realiza un uso preventivo de este modelo, Entrenamientos en escuelas y ámbitos de trabajo, etc. Se ha adaptado su uso para estos espacios de manera que los participantes puedan utilizar las habilidades y </a:t>
            </a:r>
            <a:r>
              <a:rPr lang="es-AR" b="1" dirty="0" err="1">
                <a:latin typeface="Bahnschrift Light" panose="020B0502040204020203" pitchFamily="34" charset="0"/>
              </a:rPr>
              <a:t>herrramientas</a:t>
            </a:r>
            <a:r>
              <a:rPr lang="es-AR" b="1" dirty="0">
                <a:latin typeface="Bahnschrift Light" panose="020B0502040204020203" pitchFamily="34" charset="0"/>
              </a:rPr>
              <a:t> aprendidas tanto dentro como fuera del aula.</a:t>
            </a:r>
          </a:p>
          <a:p>
            <a:endParaRPr lang="es-AR" dirty="0">
              <a:latin typeface="Bahnschrift Light" panose="020B0502040204020203" pitchFamily="34" charset="0"/>
            </a:endParaRPr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5841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>
                <a:latin typeface="Bahnschrift Light" panose="020B0502040204020203" pitchFamily="34" charset="0"/>
              </a:rPr>
              <a:t>PROGRAMA DBT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653280"/>
          </a:xfrm>
        </p:spPr>
        <p:txBody>
          <a:bodyPr/>
          <a:lstStyle/>
          <a:p>
            <a:r>
              <a:rPr lang="es-AR" sz="2200" dirty="0">
                <a:latin typeface="Bahnschrift Light" panose="020B0502040204020203" pitchFamily="34" charset="0"/>
              </a:rPr>
              <a:t>Se utiliza la dialéctica entre ACEPTACION y CAMBIO para poder generar nuevo </a:t>
            </a:r>
            <a:r>
              <a:rPr lang="es-AR" sz="2200" dirty="0" err="1">
                <a:latin typeface="Bahnschrift Light" panose="020B0502040204020203" pitchFamily="34" charset="0"/>
              </a:rPr>
              <a:t>insight</a:t>
            </a:r>
            <a:r>
              <a:rPr lang="es-AR" sz="2200" dirty="0">
                <a:latin typeface="Bahnschrift Light" panose="020B0502040204020203" pitchFamily="34" charset="0"/>
              </a:rPr>
              <a:t> y promover aprendizaje;</a:t>
            </a:r>
          </a:p>
          <a:p>
            <a:r>
              <a:rPr lang="es-AR" sz="2200" dirty="0">
                <a:latin typeface="Bahnschrift Light" panose="020B0502040204020203" pitchFamily="34" charset="0"/>
              </a:rPr>
              <a:t>Importancia de la VALIDACIÓN;</a:t>
            </a:r>
          </a:p>
          <a:p>
            <a:r>
              <a:rPr lang="es-AR" sz="2200" dirty="0">
                <a:latin typeface="Bahnschrift Light" panose="020B0502040204020203" pitchFamily="34" charset="0"/>
              </a:rPr>
              <a:t>Centrado en el CAMBIO DE CONDUCTAS PROBLEMATICAS a otras MAS EFECTIVAS para los OBJETIVOS y METAS VALIOSAS en la vida;</a:t>
            </a:r>
          </a:p>
          <a:p>
            <a:r>
              <a:rPr lang="es-AR" sz="2200" dirty="0">
                <a:latin typeface="Bahnschrift Light" panose="020B0502040204020203" pitchFamily="34" charset="0"/>
              </a:rPr>
              <a:t>T</a:t>
            </a:r>
            <a:r>
              <a:rPr lang="es-AR" sz="2200" b="1" dirty="0">
                <a:latin typeface="Bahnschrift Light" panose="020B0502040204020203" pitchFamily="34" charset="0"/>
              </a:rPr>
              <a:t>iene como pilar el aprendizaje de NUEVAS HABILIDADES para: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s-AR" sz="2000" b="1" dirty="0">
                <a:latin typeface="Bahnschrift Light" panose="020B0502040204020203" pitchFamily="34" charset="0"/>
              </a:rPr>
              <a:t>Regular las emociones y sobrevivir a las crisis emocionales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s-AR" sz="2000" b="1" dirty="0">
                <a:latin typeface="Bahnschrift Light" panose="020B0502040204020203" pitchFamily="34" charset="0"/>
              </a:rPr>
              <a:t>Aumentar la efectividad interpersonal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s-AR" sz="2000" b="1" dirty="0">
                <a:latin typeface="Bahnschrift Light" panose="020B0502040204020203" pitchFamily="34" charset="0"/>
              </a:rPr>
              <a:t>Entrenar la capacidad de estar en el presente con atención plena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46394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PROGRAMA DBT STEPS A </a:t>
            </a:r>
            <a:br>
              <a:rPr lang="es-AR" dirty="0"/>
            </a:b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455313"/>
            <a:ext cx="8915400" cy="518932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AR" sz="2000" dirty="0"/>
              <a:t>El programa enseña técnicas a los adolescentes para ayudarlos a comprender sus emociones sin juzgarlas, también para proporcionarles habilidades, estrategias para manejar esas emociones y cambiar comportamientos de manera que mejoren sus vidas.</a:t>
            </a:r>
          </a:p>
          <a:p>
            <a:pPr marL="0" indent="0" algn="ctr">
              <a:buNone/>
            </a:pPr>
            <a:r>
              <a:rPr lang="es-AR" sz="2000" b="1" dirty="0"/>
              <a:t>¿Por qué aplicar este programa en la etapa adolescente?</a:t>
            </a:r>
          </a:p>
          <a:p>
            <a:r>
              <a:rPr lang="es-AR" sz="2000" b="1" dirty="0"/>
              <a:t>La adolescencia es una etapa donde aún en población sin patología hay mas prevalencia de episodios de DESREGULACION EMOCIONAL</a:t>
            </a:r>
          </a:p>
          <a:p>
            <a:r>
              <a:rPr lang="es-AR" sz="2000" b="1" dirty="0"/>
              <a:t>El inicio de la mayor parte de los desórdenes mentales se da en esta etapa (Asociación Americana de </a:t>
            </a:r>
            <a:r>
              <a:rPr lang="es-AR" sz="2000" b="1" dirty="0" err="1"/>
              <a:t>Psiquiatria</a:t>
            </a:r>
            <a:r>
              <a:rPr lang="es-AR" sz="2000" b="1" dirty="0"/>
              <a:t>, 2013)</a:t>
            </a:r>
          </a:p>
          <a:p>
            <a:r>
              <a:rPr lang="es-AR" sz="2000" b="1" dirty="0"/>
              <a:t>La intervención posterior a la aparición de síntomas ha mostrado no resultar efectiva, ya que para el momento que se interviene el malestar ya ha interferido con la escuela, las relaciones sociales y el control emocional</a:t>
            </a:r>
          </a:p>
        </p:txBody>
      </p:sp>
    </p:spTree>
    <p:extLst>
      <p:ext uri="{BB962C8B-B14F-4D97-AF65-F5344CB8AC3E}">
        <p14:creationId xmlns:p14="http://schemas.microsoft.com/office/powerpoint/2010/main" val="119633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>
                <a:latin typeface="Bahnschrift Light" panose="020B0502040204020203" pitchFamily="34" charset="0"/>
              </a:rPr>
              <a:t>PREVENCIÓN EN LA ESCUELA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48480"/>
          </a:xfrm>
        </p:spPr>
        <p:txBody>
          <a:bodyPr/>
          <a:lstStyle/>
          <a:p>
            <a:pPr algn="just"/>
            <a:r>
              <a:rPr lang="es-AR" sz="2400" dirty="0">
                <a:latin typeface="Bahnschrift Light" panose="020B0502040204020203" pitchFamily="34" charset="0"/>
              </a:rPr>
              <a:t>La escuela es el lugar donde los adolescentes experimentan muchos de sus estresores de importancia, aunque también es el lugar donde se les ofrece apoyo y asistencia a los adolescentes que presentan problemas;</a:t>
            </a:r>
          </a:p>
          <a:p>
            <a:pPr algn="just"/>
            <a:r>
              <a:rPr lang="es-AR" sz="2400" dirty="0">
                <a:latin typeface="Bahnschrift Light" panose="020B0502040204020203" pitchFamily="34" charset="0"/>
              </a:rPr>
              <a:t>Los estresores asociados a la escuela exacerban cualquier problema de salud mental que puedan presentar los jóvenes;</a:t>
            </a:r>
          </a:p>
          <a:p>
            <a:pPr algn="just"/>
            <a:r>
              <a:rPr lang="es-AR" sz="2400" dirty="0">
                <a:latin typeface="Bahnschrift Light" panose="020B0502040204020203" pitchFamily="34" charset="0"/>
              </a:rPr>
              <a:t>Por lo tanto, el ámbito escolar ofrece numerosas oportunidades para que los adolescentes practiquen las habilidades aprendidas</a:t>
            </a:r>
            <a:r>
              <a:rPr lang="es-AR" sz="2400" dirty="0"/>
              <a:t>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78600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>
                <a:latin typeface="Bahnschrift Light" panose="020B0502040204020203" pitchFamily="34" charset="0"/>
              </a:rPr>
              <a:t>Cómo surge DBT para escuelas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3832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AR" sz="2400" dirty="0">
                <a:latin typeface="Bahnschrift Light" panose="020B0502040204020203" pitchFamily="34" charset="0"/>
              </a:rPr>
              <a:t>Basado en el componente de entrenamiento en habilidades que está incluido en el Programa clínico de DBT para adolescentes y familias;</a:t>
            </a:r>
          </a:p>
          <a:p>
            <a:pPr algn="just"/>
            <a:r>
              <a:rPr lang="es-AR" sz="2400" dirty="0">
                <a:latin typeface="Bahnschrift Light" panose="020B0502040204020203" pitchFamily="34" charset="0"/>
              </a:rPr>
              <a:t>Desde aplicaciones a población estudiantil realizadas desde 2013 se consideró a las habilidades DBT como “habilidades sociales y emocionales para la vida”;</a:t>
            </a:r>
          </a:p>
          <a:p>
            <a:pPr algn="just"/>
            <a:r>
              <a:rPr lang="es-AR" sz="2400" dirty="0">
                <a:latin typeface="Bahnschrift Light" panose="020B0502040204020203" pitchFamily="34" charset="0"/>
              </a:rPr>
              <a:t>El objetivo es ayudar a los jóvenes a desarrollar sus propias herramientas para regular emociones, resolver problemas, mejorar relaciones interpersonales y mejorar sus vidas.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13292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49A0E8-00C9-48AF-BFE7-1F56D43E6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dirty="0"/>
              <a:t>HERRAMIENTAS PARA AMBITOS NO CLINICOS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357DFB-3E69-4A42-B929-18E0E4926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sz="3000" b="1" i="1" dirty="0"/>
              <a:t>Habilidades de REGULACION EMOCIONAL:</a:t>
            </a:r>
          </a:p>
          <a:p>
            <a:pPr marL="0" indent="0" algn="ctr">
              <a:buNone/>
            </a:pPr>
            <a:endParaRPr lang="es-ES" sz="3000" b="1" i="1" dirty="0"/>
          </a:p>
          <a:p>
            <a:pPr marL="0" indent="0">
              <a:buNone/>
            </a:pPr>
            <a:r>
              <a:rPr lang="es-ES" b="1" dirty="0"/>
              <a:t>Apunta a la dificultad para manejar las emociones</a:t>
            </a:r>
          </a:p>
          <a:p>
            <a:pPr marL="0" indent="0">
              <a:buNone/>
            </a:pPr>
            <a:r>
              <a:rPr lang="es-ES" dirty="0"/>
              <a:t>Trabaja sobre los cambios de humor intensos y rápidos con </a:t>
            </a:r>
            <a:r>
              <a:rPr lang="en-US" dirty="0" err="1"/>
              <a:t>poco</a:t>
            </a:r>
            <a:r>
              <a:rPr lang="en-US" dirty="0"/>
              <a:t> control o el </a:t>
            </a:r>
            <a:r>
              <a:rPr lang="en-US" dirty="0" err="1"/>
              <a:t>estado</a:t>
            </a:r>
            <a:r>
              <a:rPr lang="en-US" dirty="0"/>
              <a:t> </a:t>
            </a:r>
            <a:r>
              <a:rPr lang="en-US" dirty="0" err="1"/>
              <a:t>emocional</a:t>
            </a:r>
            <a:r>
              <a:rPr lang="en-US" dirty="0"/>
              <a:t> </a:t>
            </a:r>
            <a:r>
              <a:rPr lang="en-US" dirty="0" err="1"/>
              <a:t>negativo</a:t>
            </a:r>
            <a:r>
              <a:rPr lang="en-US" dirty="0"/>
              <a:t> </a:t>
            </a:r>
            <a:r>
              <a:rPr lang="es-ES" dirty="0"/>
              <a:t>continuo; cuando las emociones controlan a las </a:t>
            </a:r>
            <a:r>
              <a:rPr lang="en-US" dirty="0" err="1"/>
              <a:t>acciones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2379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EAE130-55C8-4EE7-8347-FC29109D2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dirty="0"/>
              <a:t>HERRAMIENTAS PARA AMBITOS NO CLINICOS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973336-041D-4B77-B59A-7F5357B36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b="1" i="1" dirty="0" err="1"/>
              <a:t>Habilidades</a:t>
            </a:r>
            <a:r>
              <a:rPr lang="en-US" sz="3000" b="1" i="1" dirty="0"/>
              <a:t> de CONCIENCIA PLENA </a:t>
            </a:r>
          </a:p>
          <a:p>
            <a:pPr marL="0" indent="0" algn="ctr">
              <a:buNone/>
            </a:pPr>
            <a:r>
              <a:rPr lang="en-US" sz="3000" b="1" i="1" dirty="0"/>
              <a:t>(</a:t>
            </a:r>
            <a:r>
              <a:rPr lang="en-US" sz="3000" b="1" i="1" dirty="0" err="1"/>
              <a:t>Entrenamiento</a:t>
            </a:r>
            <a:r>
              <a:rPr lang="en-US" sz="3000" b="1" i="1" dirty="0"/>
              <a:t> de la </a:t>
            </a:r>
            <a:r>
              <a:rPr lang="en-US" sz="3000" b="1" i="1" dirty="0" err="1"/>
              <a:t>atención</a:t>
            </a:r>
            <a:r>
              <a:rPr lang="en-US" sz="3000" b="1" i="1" dirty="0"/>
              <a:t>)</a:t>
            </a:r>
          </a:p>
          <a:p>
            <a:pPr marL="0" indent="0">
              <a:buNone/>
            </a:pPr>
            <a:endParaRPr lang="en-US" sz="3000" b="1" i="1" dirty="0"/>
          </a:p>
          <a:p>
            <a:pPr marL="0" indent="0">
              <a:buNone/>
            </a:pPr>
            <a:r>
              <a:rPr lang="en-US" b="1" dirty="0" err="1"/>
              <a:t>Apunta</a:t>
            </a:r>
            <a:r>
              <a:rPr lang="en-US" b="1" dirty="0"/>
              <a:t> a la confusion, </a:t>
            </a:r>
            <a:r>
              <a:rPr lang="en-US" b="1" dirty="0" err="1"/>
              <a:t>conciencia</a:t>
            </a:r>
            <a:r>
              <a:rPr lang="en-US" b="1" dirty="0"/>
              <a:t> y </a:t>
            </a:r>
            <a:r>
              <a:rPr lang="en-US" b="1" dirty="0" err="1"/>
              <a:t>enfoque</a:t>
            </a:r>
            <a:r>
              <a:rPr lang="en-US" b="1" dirty="0"/>
              <a:t> </a:t>
            </a:r>
            <a:r>
              <a:rPr lang="es-ES" b="1" dirty="0"/>
              <a:t>reducidos (distracción) </a:t>
            </a:r>
          </a:p>
          <a:p>
            <a:pPr marL="0" indent="0">
              <a:buNone/>
            </a:pPr>
            <a:r>
              <a:rPr lang="es-ES" dirty="0"/>
              <a:t>Trabaja sobre la dificultad de los adolescentes para </a:t>
            </a:r>
            <a:r>
              <a:rPr lang="es-ES" dirty="0" err="1"/>
              <a:t>estr</a:t>
            </a:r>
            <a:r>
              <a:rPr lang="es-ES" dirty="0"/>
              <a:t> conscientes de lo que están sintiendo, del porqué se enojan, o de cuáles son sus objetivos;, y también sobre la dificultad general para </a:t>
            </a:r>
            <a:r>
              <a:rPr lang="en-US" dirty="0" err="1"/>
              <a:t>concentrarse</a:t>
            </a:r>
            <a:r>
              <a:rPr lang="en-US" dirty="0"/>
              <a:t> y </a:t>
            </a:r>
            <a:r>
              <a:rPr lang="en-US" dirty="0" err="1"/>
              <a:t>focalizar</a:t>
            </a:r>
            <a:r>
              <a:rPr lang="en-US" dirty="0"/>
              <a:t> la </a:t>
            </a:r>
            <a:r>
              <a:rPr lang="en-US" dirty="0" err="1"/>
              <a:t>atención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9381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EAE130-55C8-4EE7-8347-FC29109D2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dirty="0"/>
              <a:t>HERRAMIENTAS PARA AMBITOS NO CLINICOS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973336-041D-4B77-B59A-7F5357B36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000" b="1" i="1" dirty="0" err="1"/>
              <a:t>Habilidades</a:t>
            </a:r>
            <a:r>
              <a:rPr lang="en-US" sz="3000" b="1" i="1" dirty="0"/>
              <a:t> de TOLERANCIA AL MALESTA</a:t>
            </a:r>
            <a:r>
              <a:rPr lang="en-US" sz="3000" b="1" i="1" dirty="0">
                <a:solidFill>
                  <a:schemeClr val="tx1"/>
                </a:solidFill>
              </a:rPr>
              <a:t>R</a:t>
            </a:r>
          </a:p>
          <a:p>
            <a:pPr marL="0" indent="0" algn="ctr">
              <a:buNone/>
            </a:pPr>
            <a:r>
              <a:rPr lang="en-US" b="1" i="1" dirty="0">
                <a:solidFill>
                  <a:schemeClr val="tx1"/>
                </a:solidFill>
              </a:rPr>
              <a:t>(</a:t>
            </a:r>
            <a:r>
              <a:rPr lang="en-US" b="1" i="1" dirty="0" err="1">
                <a:solidFill>
                  <a:schemeClr val="tx1"/>
                </a:solidFill>
              </a:rPr>
              <a:t>habilidades</a:t>
            </a:r>
            <a:r>
              <a:rPr lang="en-US" b="1" i="1" dirty="0">
                <a:solidFill>
                  <a:schemeClr val="tx1"/>
                </a:solidFill>
              </a:rPr>
              <a:t> para </a:t>
            </a:r>
            <a:r>
              <a:rPr lang="en-US" b="1" i="1" dirty="0" err="1">
                <a:solidFill>
                  <a:schemeClr val="tx1"/>
                </a:solidFill>
              </a:rPr>
              <a:t>sobrevivir</a:t>
            </a:r>
            <a:r>
              <a:rPr lang="en-US" b="1" i="1" dirty="0">
                <a:solidFill>
                  <a:schemeClr val="tx1"/>
                </a:solidFill>
              </a:rPr>
              <a:t> a las crisis)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s-ES" b="1" dirty="0"/>
              <a:t>Apunta a la impulsividad </a:t>
            </a:r>
          </a:p>
          <a:p>
            <a:pPr marL="0" indent="0">
              <a:buNone/>
            </a:pPr>
            <a:r>
              <a:rPr lang="es-ES" dirty="0"/>
              <a:t>Trabaja sobre la tendencia a actuar sin pensar detenidamente las cosa, o la tendencia a escapar o evitar emociones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4335375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188</TotalTime>
  <Words>1051</Words>
  <Application>Microsoft Office PowerPoint</Application>
  <PresentationFormat>Panorámica</PresentationFormat>
  <Paragraphs>87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Arial</vt:lpstr>
      <vt:lpstr>Bahnschrift Light</vt:lpstr>
      <vt:lpstr>Century Gothic</vt:lpstr>
      <vt:lpstr>Wingdings</vt:lpstr>
      <vt:lpstr>Wingdings 3</vt:lpstr>
      <vt:lpstr>Espiral</vt:lpstr>
      <vt:lpstr> PROGRAMA DBT STEPS-A Skills Training for Emotional Problem Solving for Adolescents Entrenamiento en Habilidades para Resolución de Problemas Emocionales para Adolescentes </vt:lpstr>
      <vt:lpstr>DBT  o Terapia Dialéctico Comportamental   </vt:lpstr>
      <vt:lpstr>PROGRAMA DBT </vt:lpstr>
      <vt:lpstr>PROGRAMA DBT STEPS A  </vt:lpstr>
      <vt:lpstr>PREVENCIÓN EN LA ESCUELA</vt:lpstr>
      <vt:lpstr>Cómo surge DBT para escuelas</vt:lpstr>
      <vt:lpstr>HERRAMIENTAS PARA AMBITOS NO CLINICOS</vt:lpstr>
      <vt:lpstr>HERRAMIENTAS PARA AMBITOS NO CLINICOS</vt:lpstr>
      <vt:lpstr>HERRAMIENTAS PARA AMBITOS NO CLINICOS</vt:lpstr>
      <vt:lpstr>HERRAMIENTAS PARA AMBITOS NO CLINICOS</vt:lpstr>
      <vt:lpstr>PROGRAMA PROPUESTO DBT STEPS A  </vt:lpstr>
      <vt:lpstr>PRIMERA ETAPA: entrenamiento a docentes, tutores, directivos y profesionales de la institución educativa</vt:lpstr>
      <vt:lpstr>SEGUNDA ETAPA: entrenamiento a alumnos (contratación independiente)</vt:lpstr>
      <vt:lpstr>Contacto: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DBT para Escuelas</dc:title>
  <dc:creator>carolina principi</dc:creator>
  <cp:lastModifiedBy>carolina principi</cp:lastModifiedBy>
  <cp:revision>26</cp:revision>
  <dcterms:created xsi:type="dcterms:W3CDTF">2018-12-23T17:36:27Z</dcterms:created>
  <dcterms:modified xsi:type="dcterms:W3CDTF">2019-04-07T17:47:18Z</dcterms:modified>
</cp:coreProperties>
</file>